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2"/>
  </p:notesMasterIdLst>
  <p:sldIdLst>
    <p:sldId id="260" r:id="rId5"/>
    <p:sldId id="261" r:id="rId6"/>
    <p:sldId id="264" r:id="rId7"/>
    <p:sldId id="262" r:id="rId8"/>
    <p:sldId id="267" r:id="rId9"/>
    <p:sldId id="268" r:id="rId10"/>
    <p:sldId id="269" r:id="rId11"/>
    <p:sldId id="270" r:id="rId12"/>
    <p:sldId id="271" r:id="rId13"/>
    <p:sldId id="265" r:id="rId14"/>
    <p:sldId id="266" r:id="rId15"/>
    <p:sldId id="279" r:id="rId16"/>
    <p:sldId id="263" r:id="rId17"/>
    <p:sldId id="281" r:id="rId18"/>
    <p:sldId id="272" r:id="rId19"/>
    <p:sldId id="278" r:id="rId20"/>
    <p:sldId id="284" r:id="rId21"/>
    <p:sldId id="286" r:id="rId22"/>
    <p:sldId id="283" r:id="rId23"/>
    <p:sldId id="274" r:id="rId24"/>
    <p:sldId id="280" r:id="rId25"/>
    <p:sldId id="275" r:id="rId26"/>
    <p:sldId id="282" r:id="rId27"/>
    <p:sldId id="277" r:id="rId28"/>
    <p:sldId id="285" r:id="rId29"/>
    <p:sldId id="276" r:id="rId30"/>
    <p:sldId id="25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79" autoAdjust="0"/>
    <p:restoredTop sz="94660"/>
  </p:normalViewPr>
  <p:slideViewPr>
    <p:cSldViewPr snapToGrid="0">
      <p:cViewPr varScale="1">
        <p:scale>
          <a:sx n="74" d="100"/>
          <a:sy n="74" d="100"/>
        </p:scale>
        <p:origin x="200" y="92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Verified</a:t>
            </a:r>
            <a:r>
              <a:rPr lang="en-US" baseline="0" dirty="0"/>
              <a:t> Purchase</a:t>
            </a:r>
            <a:endParaRPr lang="en-US"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Yes</c:v>
                </c:pt>
              </c:strCache>
            </c:strRef>
          </c:tx>
          <c:spPr>
            <a:solidFill>
              <a:schemeClr val="accent1"/>
            </a:solidFill>
            <a:ln>
              <a:noFill/>
            </a:ln>
            <a:effectLst/>
          </c:spPr>
          <c:invertIfNegative val="0"/>
          <c:cat>
            <c:strRef>
              <c:f>Sheet1!$A$2:$A$3</c:f>
              <c:strCache>
                <c:ptCount val="2"/>
                <c:pt idx="0">
                  <c:v>Fake</c:v>
                </c:pt>
                <c:pt idx="1">
                  <c:v>Genuine</c:v>
                </c:pt>
              </c:strCache>
            </c:strRef>
          </c:cat>
          <c:val>
            <c:numRef>
              <c:f>Sheet1!$B$2:$B$3</c:f>
              <c:numCache>
                <c:formatCode>General</c:formatCode>
                <c:ptCount val="2"/>
                <c:pt idx="0">
                  <c:v>2877</c:v>
                </c:pt>
                <c:pt idx="1">
                  <c:v>8821</c:v>
                </c:pt>
              </c:numCache>
            </c:numRef>
          </c:val>
          <c:extLst>
            <c:ext xmlns:c16="http://schemas.microsoft.com/office/drawing/2014/chart" uri="{C3380CC4-5D6E-409C-BE32-E72D297353CC}">
              <c16:uniqueId val="{00000000-7465-2344-8E3E-C286BE9EF3A3}"/>
            </c:ext>
          </c:extLst>
        </c:ser>
        <c:ser>
          <c:idx val="1"/>
          <c:order val="1"/>
          <c:tx>
            <c:strRef>
              <c:f>Sheet1!$C$1</c:f>
              <c:strCache>
                <c:ptCount val="1"/>
                <c:pt idx="0">
                  <c:v>No</c:v>
                </c:pt>
              </c:strCache>
            </c:strRef>
          </c:tx>
          <c:spPr>
            <a:solidFill>
              <a:schemeClr val="accent2"/>
            </a:solidFill>
            <a:ln>
              <a:noFill/>
            </a:ln>
            <a:effectLst/>
          </c:spPr>
          <c:invertIfNegative val="0"/>
          <c:cat>
            <c:strRef>
              <c:f>Sheet1!$A$2:$A$3</c:f>
              <c:strCache>
                <c:ptCount val="2"/>
                <c:pt idx="0">
                  <c:v>Fake</c:v>
                </c:pt>
                <c:pt idx="1">
                  <c:v>Genuine</c:v>
                </c:pt>
              </c:strCache>
            </c:strRef>
          </c:cat>
          <c:val>
            <c:numRef>
              <c:f>Sheet1!$C$2:$C$3</c:f>
              <c:numCache>
                <c:formatCode>General</c:formatCode>
                <c:ptCount val="2"/>
                <c:pt idx="0">
                  <c:v>7623</c:v>
                </c:pt>
                <c:pt idx="1">
                  <c:v>1279</c:v>
                </c:pt>
              </c:numCache>
            </c:numRef>
          </c:val>
          <c:extLst>
            <c:ext xmlns:c16="http://schemas.microsoft.com/office/drawing/2014/chart" uri="{C3380CC4-5D6E-409C-BE32-E72D297353CC}">
              <c16:uniqueId val="{00000001-7465-2344-8E3E-C286BE9EF3A3}"/>
            </c:ext>
          </c:extLst>
        </c:ser>
        <c:dLbls>
          <c:showLegendKey val="0"/>
          <c:showVal val="0"/>
          <c:showCatName val="0"/>
          <c:showSerName val="0"/>
          <c:showPercent val="0"/>
          <c:showBubbleSize val="0"/>
        </c:dLbls>
        <c:gapWidth val="219"/>
        <c:overlap val="-27"/>
        <c:axId val="223160960"/>
        <c:axId val="223187712"/>
      </c:barChart>
      <c:catAx>
        <c:axId val="223160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23187712"/>
        <c:crosses val="autoZero"/>
        <c:auto val="1"/>
        <c:lblAlgn val="ctr"/>
        <c:lblOffset val="100"/>
        <c:noMultiLvlLbl val="0"/>
      </c:catAx>
      <c:valAx>
        <c:axId val="223187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3160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c:v>
                </c:pt>
              </c:strCache>
            </c:strRef>
          </c:tx>
          <c:spPr>
            <a:solidFill>
              <a:schemeClr val="accent1"/>
            </a:solidFill>
            <a:ln>
              <a:noFill/>
            </a:ln>
            <a:effectLst/>
          </c:spPr>
          <c:invertIfNegative val="0"/>
          <c:cat>
            <c:strRef>
              <c:f>Sheet1!$A$2:$A$3</c:f>
              <c:strCache>
                <c:ptCount val="2"/>
                <c:pt idx="0">
                  <c:v>Fake</c:v>
                </c:pt>
                <c:pt idx="1">
                  <c:v>Genuine</c:v>
                </c:pt>
              </c:strCache>
            </c:strRef>
          </c:cat>
          <c:val>
            <c:numRef>
              <c:f>Sheet1!$B$2:$B$3</c:f>
              <c:numCache>
                <c:formatCode>General</c:formatCode>
                <c:ptCount val="2"/>
                <c:pt idx="0">
                  <c:v>59.94</c:v>
                </c:pt>
                <c:pt idx="1">
                  <c:v>80.28</c:v>
                </c:pt>
              </c:numCache>
            </c:numRef>
          </c:val>
          <c:extLst>
            <c:ext xmlns:c16="http://schemas.microsoft.com/office/drawing/2014/chart" uri="{C3380CC4-5D6E-409C-BE32-E72D297353CC}">
              <c16:uniqueId val="{00000000-7465-2344-8E3E-C286BE9EF3A3}"/>
            </c:ext>
          </c:extLst>
        </c:ser>
        <c:dLbls>
          <c:showLegendKey val="0"/>
          <c:showVal val="0"/>
          <c:showCatName val="0"/>
          <c:showSerName val="0"/>
          <c:showPercent val="0"/>
          <c:showBubbleSize val="0"/>
        </c:dLbls>
        <c:gapWidth val="219"/>
        <c:overlap val="-27"/>
        <c:axId val="10142464"/>
        <c:axId val="10144000"/>
      </c:barChart>
      <c:catAx>
        <c:axId val="10142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144000"/>
        <c:crosses val="autoZero"/>
        <c:auto val="1"/>
        <c:lblAlgn val="ctr"/>
        <c:lblOffset val="100"/>
        <c:noMultiLvlLbl val="0"/>
      </c:catAx>
      <c:valAx>
        <c:axId val="10144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2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c:v>
                </c:pt>
              </c:strCache>
            </c:strRef>
          </c:tx>
          <c:spPr>
            <a:solidFill>
              <a:schemeClr val="accent1"/>
            </a:solidFill>
            <a:ln>
              <a:noFill/>
            </a:ln>
            <a:effectLst/>
          </c:spPr>
          <c:invertIfNegative val="0"/>
          <c:cat>
            <c:strRef>
              <c:f>Sheet1!$A$2:$A$3</c:f>
              <c:strCache>
                <c:ptCount val="2"/>
                <c:pt idx="0">
                  <c:v>Fake</c:v>
                </c:pt>
                <c:pt idx="1">
                  <c:v>Genuine</c:v>
                </c:pt>
              </c:strCache>
            </c:strRef>
          </c:cat>
          <c:val>
            <c:numRef>
              <c:f>Sheet1!$B$2:$B$3</c:f>
              <c:numCache>
                <c:formatCode>General</c:formatCode>
                <c:ptCount val="2"/>
                <c:pt idx="0">
                  <c:v>3.95</c:v>
                </c:pt>
                <c:pt idx="1">
                  <c:v>5.7839999999999998</c:v>
                </c:pt>
              </c:numCache>
            </c:numRef>
          </c:val>
          <c:extLst>
            <c:ext xmlns:c16="http://schemas.microsoft.com/office/drawing/2014/chart" uri="{C3380CC4-5D6E-409C-BE32-E72D297353CC}">
              <c16:uniqueId val="{00000000-7465-2344-8E3E-C286BE9EF3A3}"/>
            </c:ext>
          </c:extLst>
        </c:ser>
        <c:dLbls>
          <c:showLegendKey val="0"/>
          <c:showVal val="0"/>
          <c:showCatName val="0"/>
          <c:showSerName val="0"/>
          <c:showPercent val="0"/>
          <c:showBubbleSize val="0"/>
        </c:dLbls>
        <c:gapWidth val="219"/>
        <c:overlap val="-27"/>
        <c:axId val="135366912"/>
        <c:axId val="135533312"/>
      </c:barChart>
      <c:catAx>
        <c:axId val="135366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5533312"/>
        <c:crosses val="autoZero"/>
        <c:auto val="1"/>
        <c:lblAlgn val="ctr"/>
        <c:lblOffset val="100"/>
        <c:noMultiLvlLbl val="0"/>
      </c:catAx>
      <c:valAx>
        <c:axId val="135533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366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c:v>
                </c:pt>
              </c:strCache>
            </c:strRef>
          </c:tx>
          <c:spPr>
            <a:solidFill>
              <a:schemeClr val="accent1"/>
            </a:solidFill>
            <a:ln>
              <a:noFill/>
            </a:ln>
            <a:effectLst/>
          </c:spPr>
          <c:invertIfNegative val="0"/>
          <c:cat>
            <c:strRef>
              <c:f>Sheet1!$A$2:$A$3</c:f>
              <c:strCache>
                <c:ptCount val="2"/>
                <c:pt idx="0">
                  <c:v>Fake</c:v>
                </c:pt>
                <c:pt idx="1">
                  <c:v>Genuine</c:v>
                </c:pt>
              </c:strCache>
            </c:strRef>
          </c:cat>
          <c:val>
            <c:numRef>
              <c:f>Sheet1!$B$2:$B$3</c:f>
              <c:numCache>
                <c:formatCode>General</c:formatCode>
                <c:ptCount val="2"/>
                <c:pt idx="0">
                  <c:v>9.11</c:v>
                </c:pt>
                <c:pt idx="1">
                  <c:v>14.25</c:v>
                </c:pt>
              </c:numCache>
            </c:numRef>
          </c:val>
          <c:extLst>
            <c:ext xmlns:c16="http://schemas.microsoft.com/office/drawing/2014/chart" uri="{C3380CC4-5D6E-409C-BE32-E72D297353CC}">
              <c16:uniqueId val="{00000000-7465-2344-8E3E-C286BE9EF3A3}"/>
            </c:ext>
          </c:extLst>
        </c:ser>
        <c:dLbls>
          <c:showLegendKey val="0"/>
          <c:showVal val="0"/>
          <c:showCatName val="0"/>
          <c:showSerName val="0"/>
          <c:showPercent val="0"/>
          <c:showBubbleSize val="0"/>
        </c:dLbls>
        <c:gapWidth val="219"/>
        <c:overlap val="-27"/>
        <c:axId val="39208448"/>
        <c:axId val="39209984"/>
      </c:barChart>
      <c:catAx>
        <c:axId val="39208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9209984"/>
        <c:crosses val="autoZero"/>
        <c:auto val="1"/>
        <c:lblAlgn val="ctr"/>
        <c:lblOffset val="100"/>
        <c:noMultiLvlLbl val="0"/>
      </c:catAx>
      <c:valAx>
        <c:axId val="3920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208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Mean</c:v>
                </c:pt>
              </c:strCache>
            </c:strRef>
          </c:tx>
          <c:spPr>
            <a:solidFill>
              <a:schemeClr val="accent1"/>
            </a:solidFill>
            <a:ln>
              <a:noFill/>
            </a:ln>
            <a:effectLst/>
          </c:spPr>
          <c:invertIfNegative val="0"/>
          <c:cat>
            <c:strRef>
              <c:f>Sheet1!$A$2:$A$3</c:f>
              <c:strCache>
                <c:ptCount val="2"/>
                <c:pt idx="0">
                  <c:v>Fake</c:v>
                </c:pt>
                <c:pt idx="1">
                  <c:v>Genuine</c:v>
                </c:pt>
              </c:strCache>
            </c:strRef>
          </c:cat>
          <c:val>
            <c:numRef>
              <c:f>Sheet1!$B$2:$B$3</c:f>
              <c:numCache>
                <c:formatCode>General</c:formatCode>
                <c:ptCount val="2"/>
                <c:pt idx="0">
                  <c:v>29.73</c:v>
                </c:pt>
                <c:pt idx="1">
                  <c:v>39.840000000000003</c:v>
                </c:pt>
              </c:numCache>
            </c:numRef>
          </c:val>
          <c:extLst>
            <c:ext xmlns:c16="http://schemas.microsoft.com/office/drawing/2014/chart" uri="{C3380CC4-5D6E-409C-BE32-E72D297353CC}">
              <c16:uniqueId val="{00000000-7465-2344-8E3E-C286BE9EF3A3}"/>
            </c:ext>
          </c:extLst>
        </c:ser>
        <c:dLbls>
          <c:showLegendKey val="0"/>
          <c:showVal val="0"/>
          <c:showCatName val="0"/>
          <c:showSerName val="0"/>
          <c:showPercent val="0"/>
          <c:showBubbleSize val="0"/>
        </c:dLbls>
        <c:gapWidth val="219"/>
        <c:overlap val="-27"/>
        <c:axId val="123126144"/>
        <c:axId val="135535232"/>
      </c:barChart>
      <c:catAx>
        <c:axId val="123126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5535232"/>
        <c:crosses val="autoZero"/>
        <c:auto val="1"/>
        <c:lblAlgn val="ctr"/>
        <c:lblOffset val="100"/>
        <c:noMultiLvlLbl val="0"/>
      </c:catAx>
      <c:valAx>
        <c:axId val="135535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126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75977881405601"/>
          <c:y val="2.3555142096609243E-2"/>
          <c:w val="0.89524022118594404"/>
          <c:h val="0.73840980574764359"/>
        </c:manualLayout>
      </c:layout>
      <c:barChart>
        <c:barDir val="col"/>
        <c:grouping val="clustered"/>
        <c:varyColors val="0"/>
        <c:ser>
          <c:idx val="0"/>
          <c:order val="0"/>
          <c:tx>
            <c:strRef>
              <c:f>Sheet1!$B$1</c:f>
              <c:strCache>
                <c:ptCount val="1"/>
                <c:pt idx="0">
                  <c:v>Mean</c:v>
                </c:pt>
              </c:strCache>
            </c:strRef>
          </c:tx>
          <c:spPr>
            <a:solidFill>
              <a:schemeClr val="accent1"/>
            </a:solidFill>
            <a:ln>
              <a:noFill/>
            </a:ln>
            <a:effectLst/>
          </c:spPr>
          <c:invertIfNegative val="0"/>
          <c:cat>
            <c:strRef>
              <c:f>Sheet1!$A$2:$A$3</c:f>
              <c:strCache>
                <c:ptCount val="2"/>
                <c:pt idx="0">
                  <c:v>Fake</c:v>
                </c:pt>
                <c:pt idx="1">
                  <c:v>Genuine</c:v>
                </c:pt>
              </c:strCache>
            </c:strRef>
          </c:cat>
          <c:val>
            <c:numRef>
              <c:f>Sheet1!$B$2:$B$3</c:f>
              <c:numCache>
                <c:formatCode>General</c:formatCode>
                <c:ptCount val="2"/>
                <c:pt idx="0">
                  <c:v>21.97</c:v>
                </c:pt>
                <c:pt idx="1">
                  <c:v>28</c:v>
                </c:pt>
              </c:numCache>
            </c:numRef>
          </c:val>
          <c:extLst>
            <c:ext xmlns:c16="http://schemas.microsoft.com/office/drawing/2014/chart" uri="{C3380CC4-5D6E-409C-BE32-E72D297353CC}">
              <c16:uniqueId val="{00000000-7465-2344-8E3E-C286BE9EF3A3}"/>
            </c:ext>
          </c:extLst>
        </c:ser>
        <c:dLbls>
          <c:showLegendKey val="0"/>
          <c:showVal val="0"/>
          <c:showCatName val="0"/>
          <c:showSerName val="0"/>
          <c:showPercent val="0"/>
          <c:showBubbleSize val="0"/>
        </c:dLbls>
        <c:gapWidth val="219"/>
        <c:overlap val="-27"/>
        <c:axId val="10273152"/>
        <c:axId val="39380096"/>
      </c:barChart>
      <c:catAx>
        <c:axId val="10273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9380096"/>
        <c:crosses val="autoZero"/>
        <c:auto val="1"/>
        <c:lblAlgn val="ctr"/>
        <c:lblOffset val="100"/>
        <c:noMultiLvlLbl val="0"/>
      </c:catAx>
      <c:valAx>
        <c:axId val="39380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273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Comparision</c:v>
                </c:pt>
              </c:strCache>
            </c:strRef>
          </c:tx>
          <c:invertIfNegative val="0"/>
          <c:cat>
            <c:strRef>
              <c:f>Sheet1!$A$2:$A$7</c:f>
              <c:strCache>
                <c:ptCount val="6"/>
                <c:pt idx="0">
                  <c:v>knn</c:v>
                </c:pt>
                <c:pt idx="1">
                  <c:v>Random Forest</c:v>
                </c:pt>
                <c:pt idx="2">
                  <c:v>CART</c:v>
                </c:pt>
                <c:pt idx="3">
                  <c:v>K-Means</c:v>
                </c:pt>
                <c:pt idx="4">
                  <c:v>Naïve Bayes</c:v>
                </c:pt>
                <c:pt idx="5">
                  <c:v>SVM</c:v>
                </c:pt>
              </c:strCache>
            </c:strRef>
          </c:cat>
          <c:val>
            <c:numRef>
              <c:f>Sheet1!$B$2:$B$7</c:f>
              <c:numCache>
                <c:formatCode>General</c:formatCode>
                <c:ptCount val="6"/>
                <c:pt idx="0">
                  <c:v>79.27</c:v>
                </c:pt>
                <c:pt idx="1">
                  <c:v>79.84</c:v>
                </c:pt>
                <c:pt idx="2">
                  <c:v>79.97</c:v>
                </c:pt>
                <c:pt idx="3">
                  <c:v>94.3</c:v>
                </c:pt>
                <c:pt idx="4">
                  <c:v>77.84</c:v>
                </c:pt>
                <c:pt idx="5">
                  <c:v>80.28</c:v>
                </c:pt>
              </c:numCache>
            </c:numRef>
          </c:val>
          <c:extLst>
            <c:ext xmlns:c16="http://schemas.microsoft.com/office/drawing/2014/chart" uri="{C3380CC4-5D6E-409C-BE32-E72D297353CC}">
              <c16:uniqueId val="{00000000-95E2-874D-87A7-D83A1066FD6B}"/>
            </c:ext>
          </c:extLst>
        </c:ser>
        <c:dLbls>
          <c:showLegendKey val="0"/>
          <c:showVal val="0"/>
          <c:showCatName val="0"/>
          <c:showSerName val="0"/>
          <c:showPercent val="0"/>
          <c:showBubbleSize val="0"/>
        </c:dLbls>
        <c:gapWidth val="150"/>
        <c:axId val="37765504"/>
        <c:axId val="37767040"/>
      </c:barChart>
      <c:catAx>
        <c:axId val="37765504"/>
        <c:scaling>
          <c:orientation val="minMax"/>
        </c:scaling>
        <c:delete val="0"/>
        <c:axPos val="b"/>
        <c:numFmt formatCode="General" sourceLinked="0"/>
        <c:majorTickMark val="out"/>
        <c:minorTickMark val="none"/>
        <c:tickLblPos val="nextTo"/>
        <c:crossAx val="37767040"/>
        <c:crosses val="autoZero"/>
        <c:auto val="1"/>
        <c:lblAlgn val="ctr"/>
        <c:lblOffset val="100"/>
        <c:noMultiLvlLbl val="0"/>
      </c:catAx>
      <c:valAx>
        <c:axId val="37767040"/>
        <c:scaling>
          <c:orientation val="minMax"/>
        </c:scaling>
        <c:delete val="0"/>
        <c:axPos val="l"/>
        <c:majorGridlines/>
        <c:numFmt formatCode="General" sourceLinked="1"/>
        <c:majorTickMark val="out"/>
        <c:minorTickMark val="none"/>
        <c:tickLblPos val="nextTo"/>
        <c:crossAx val="3776550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12/12/19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dirty="0"/>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t>12/12/19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t>12/12/19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t>12/12/19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12/12/19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12/12/19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652CD06E-EB43-4697-A9C1-290232C3BAD6}"/>
              </a:ext>
            </a:extLst>
          </p:cNvPr>
          <p:cNvSpPr>
            <a:spLocks noGrp="1"/>
          </p:cNvSpPr>
          <p:nvPr>
            <p:ph type="ctrTitle"/>
          </p:nvPr>
        </p:nvSpPr>
        <p:spPr>
          <a:xfrm>
            <a:off x="1018190" y="924232"/>
            <a:ext cx="8174971" cy="3285866"/>
          </a:xfrm>
        </p:spPr>
        <p:txBody>
          <a:bodyPr>
            <a:normAutofit/>
          </a:bodyPr>
          <a:lstStyle/>
          <a:p>
            <a:pPr algn="l"/>
            <a:r>
              <a:rPr lang="en-US" sz="4800" dirty="0"/>
              <a:t>Classifying Amazon Reviews: Fake or Genuine?</a:t>
            </a:r>
          </a:p>
        </p:txBody>
      </p:sp>
      <p:sp>
        <p:nvSpPr>
          <p:cNvPr id="3" name="Subtitle 2">
            <a:extLst>
              <a:ext uri="{FF2B5EF4-FFF2-40B4-BE49-F238E27FC236}">
                <a16:creationId xmlns:a16="http://schemas.microsoft.com/office/drawing/2014/main" id="{1FBBDE4E-FFA3-44D5-BA0B-7575E2214B7C}"/>
              </a:ext>
            </a:extLst>
          </p:cNvPr>
          <p:cNvSpPr>
            <a:spLocks noGrp="1"/>
          </p:cNvSpPr>
          <p:nvPr>
            <p:ph type="subTitle" idx="1"/>
          </p:nvPr>
        </p:nvSpPr>
        <p:spPr>
          <a:xfrm>
            <a:off x="1018190" y="4210098"/>
            <a:ext cx="7178070" cy="863348"/>
          </a:xfrm>
        </p:spPr>
        <p:txBody>
          <a:bodyPr>
            <a:normAutofit/>
          </a:bodyPr>
          <a:lstStyle/>
          <a:p>
            <a:pPr algn="l"/>
            <a:r>
              <a:rPr lang="en-US" dirty="0"/>
              <a:t>CS-513 : Knowledge Discovery &amp; Data Mining</a:t>
            </a:r>
          </a:p>
        </p:txBody>
      </p:sp>
      <p:pic>
        <p:nvPicPr>
          <p:cNvPr id="12" name="Picture 2" descr="C:\Users\vyom\Desktop\SIT\CS546\Project\Stevens-Official-Red-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255" y="818223"/>
            <a:ext cx="2429695" cy="103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4669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Models that we have used</a:t>
            </a:r>
          </a:p>
        </p:txBody>
      </p:sp>
      <p:sp>
        <p:nvSpPr>
          <p:cNvPr id="3" name="Content Placeholder 2"/>
          <p:cNvSpPr>
            <a:spLocks noGrp="1"/>
          </p:cNvSpPr>
          <p:nvPr>
            <p:ph idx="1"/>
          </p:nvPr>
        </p:nvSpPr>
        <p:spPr/>
        <p:txBody>
          <a:bodyPr/>
          <a:lstStyle/>
          <a:p>
            <a:r>
              <a:rPr lang="en-IN" dirty="0"/>
              <a:t>Knn</a:t>
            </a:r>
          </a:p>
          <a:p>
            <a:r>
              <a:rPr lang="en-IN" dirty="0"/>
              <a:t>Random Forest</a:t>
            </a:r>
          </a:p>
          <a:p>
            <a:r>
              <a:rPr lang="en-IN" dirty="0"/>
              <a:t>CART</a:t>
            </a:r>
          </a:p>
          <a:p>
            <a:r>
              <a:rPr lang="en-IN" dirty="0"/>
              <a:t>K-means</a:t>
            </a:r>
          </a:p>
          <a:p>
            <a:r>
              <a:rPr lang="en-IN" dirty="0"/>
              <a:t>Naïve Bayes</a:t>
            </a:r>
          </a:p>
          <a:p>
            <a:r>
              <a:rPr lang="en-IN" dirty="0"/>
              <a:t>SVM</a:t>
            </a:r>
          </a:p>
        </p:txBody>
      </p:sp>
    </p:spTree>
    <p:extLst>
      <p:ext uri="{BB962C8B-B14F-4D97-AF65-F5344CB8AC3E}">
        <p14:creationId xmlns:p14="http://schemas.microsoft.com/office/powerpoint/2010/main" val="2496947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knn</a:t>
            </a:r>
          </a:p>
        </p:txBody>
      </p:sp>
      <p:sp>
        <p:nvSpPr>
          <p:cNvPr id="3" name="Content Placeholder 2"/>
          <p:cNvSpPr>
            <a:spLocks noGrp="1"/>
          </p:cNvSpPr>
          <p:nvPr>
            <p:ph idx="1"/>
          </p:nvPr>
        </p:nvSpPr>
        <p:spPr/>
        <p:txBody>
          <a:bodyPr>
            <a:normAutofit/>
          </a:bodyPr>
          <a:lstStyle/>
          <a:p>
            <a:pPr marL="0" indent="0">
              <a:buNone/>
            </a:pPr>
            <a:r>
              <a:rPr lang="en-IN" sz="1800" dirty="0"/>
              <a:t>The KNN algorithm has the following features:</a:t>
            </a:r>
          </a:p>
          <a:p>
            <a:r>
              <a:rPr lang="en-IN" sz="1800" dirty="0"/>
              <a:t>KNN is a Supervised Learning algorithm that uses labelled input data set to predict the output of the data points.</a:t>
            </a:r>
          </a:p>
          <a:p>
            <a:r>
              <a:rPr lang="en-IN" sz="1800" dirty="0"/>
              <a:t>It is one of the most simple Machine learning algorithms and it can be easily implemented for a varied set of problems.</a:t>
            </a:r>
          </a:p>
          <a:p>
            <a:r>
              <a:rPr lang="en-IN" sz="1800" dirty="0"/>
              <a:t>It is mainly based on feature similarity. KNN checks how similar a data point is to its neighbour and classifies the data point into the class it is most similar to.</a:t>
            </a:r>
          </a:p>
          <a:p>
            <a:endParaRPr lang="en-IN" sz="1800" dirty="0"/>
          </a:p>
        </p:txBody>
      </p:sp>
    </p:spTree>
    <p:extLst>
      <p:ext uri="{BB962C8B-B14F-4D97-AF65-F5344CB8AC3E}">
        <p14:creationId xmlns:p14="http://schemas.microsoft.com/office/powerpoint/2010/main" val="3057950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knn</a:t>
            </a:r>
          </a:p>
        </p:txBody>
      </p:sp>
      <p:pic>
        <p:nvPicPr>
          <p:cNvPr id="4098" name="Picture 2" descr="C:\Users\vyom\Desktop\SIT\CS513\Project\Untitled_Message\kn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8272" y="2580787"/>
            <a:ext cx="6261422" cy="13589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97628" y="4561114"/>
            <a:ext cx="7837714" cy="646331"/>
          </a:xfrm>
          <a:prstGeom prst="rect">
            <a:avLst/>
          </a:prstGeom>
          <a:noFill/>
        </p:spPr>
        <p:txBody>
          <a:bodyPr wrap="square" rtlCol="0">
            <a:spAutoFit/>
          </a:bodyPr>
          <a:lstStyle/>
          <a:p>
            <a:pPr algn="ctr"/>
            <a:r>
              <a:rPr lang="en-IN" dirty="0"/>
              <a:t>We got max accuracy for k=15</a:t>
            </a:r>
          </a:p>
          <a:p>
            <a:pPr algn="ctr"/>
            <a:r>
              <a:rPr lang="en-IN" dirty="0"/>
              <a:t>Using the elbow rule, k=10 is the best fit</a:t>
            </a:r>
          </a:p>
        </p:txBody>
      </p:sp>
    </p:spTree>
    <p:extLst>
      <p:ext uri="{BB962C8B-B14F-4D97-AF65-F5344CB8AC3E}">
        <p14:creationId xmlns:p14="http://schemas.microsoft.com/office/powerpoint/2010/main" val="193777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Random Forest</a:t>
            </a:r>
          </a:p>
        </p:txBody>
      </p:sp>
      <p:sp>
        <p:nvSpPr>
          <p:cNvPr id="3" name="Content Placeholder 2"/>
          <p:cNvSpPr>
            <a:spLocks noGrp="1"/>
          </p:cNvSpPr>
          <p:nvPr>
            <p:ph idx="1"/>
          </p:nvPr>
        </p:nvSpPr>
        <p:spPr>
          <a:xfrm>
            <a:off x="1455735" y="2200274"/>
            <a:ext cx="10018713" cy="3124201"/>
          </a:xfrm>
        </p:spPr>
        <p:txBody>
          <a:bodyPr>
            <a:normAutofit/>
          </a:bodyPr>
          <a:lstStyle/>
          <a:p>
            <a:r>
              <a:rPr lang="en-IN" sz="1800" dirty="0"/>
              <a:t>Random forest algorithm is a supervised classification and regression algorithm. This algorithm randomly creates a forest with several trees.</a:t>
            </a:r>
          </a:p>
          <a:p>
            <a:r>
              <a:rPr lang="en-IN" sz="1800" dirty="0"/>
              <a:t>Generally, the more trees in the forest the more robust the forest looks like. Similarly, in the random forest classifier, the higher the number of trees in the forest, greater is the accuracy of the results.</a:t>
            </a:r>
          </a:p>
          <a:p>
            <a:endParaRPr lang="en-IN" sz="1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645" b="8507"/>
          <a:stretch/>
        </p:blipFill>
        <p:spPr bwMode="auto">
          <a:xfrm>
            <a:off x="4667249" y="4238625"/>
            <a:ext cx="3848101" cy="2450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54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Forest</a:t>
            </a:r>
          </a:p>
        </p:txBody>
      </p:sp>
      <p:pic>
        <p:nvPicPr>
          <p:cNvPr id="6146" name="Picture 2" descr="C:\Users\vyom\Desktop\SIT\CS513\Project\Untitled_Message\Random Fores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7851" y="2537220"/>
            <a:ext cx="5010920" cy="132721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vyom\Desktop\SIT\CS513\Project\Untitled_Message\Random_forest.png"/>
          <p:cNvPicPr>
            <a:picLocks noChangeAspect="1" noChangeArrowheads="1"/>
          </p:cNvPicPr>
          <p:nvPr/>
        </p:nvPicPr>
        <p:blipFill rotWithShape="1">
          <a:blip r:embed="rId3">
            <a:extLst>
              <a:ext uri="{28A0092B-C50C-407E-A947-70E740481C1C}">
                <a14:useLocalDpi xmlns:a14="http://schemas.microsoft.com/office/drawing/2010/main" val="0"/>
              </a:ext>
            </a:extLst>
          </a:blip>
          <a:srcRect t="12494"/>
          <a:stretch/>
        </p:blipFill>
        <p:spPr bwMode="auto">
          <a:xfrm>
            <a:off x="6629400" y="2468880"/>
            <a:ext cx="5181600" cy="28826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vyom\Desktop\SIT\CS513\Project\Untitled_Message\random_forest_accurac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240" y="4418330"/>
            <a:ext cx="4815840" cy="520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AAAB52-B788-604F-98CE-7A596F92E61E}"/>
              </a:ext>
            </a:extLst>
          </p:cNvPr>
          <p:cNvSpPr txBox="1"/>
          <p:nvPr/>
        </p:nvSpPr>
        <p:spPr>
          <a:xfrm>
            <a:off x="7470475" y="5503653"/>
            <a:ext cx="4032549" cy="261610"/>
          </a:xfrm>
          <a:prstGeom prst="rect">
            <a:avLst/>
          </a:prstGeom>
          <a:noFill/>
        </p:spPr>
        <p:txBody>
          <a:bodyPr wrap="square" rtlCol="0">
            <a:spAutoFit/>
          </a:bodyPr>
          <a:lstStyle/>
          <a:p>
            <a:r>
              <a:rPr lang="en-US" sz="1100" dirty="0"/>
              <a:t>Verified purchased is the most important factor </a:t>
            </a:r>
          </a:p>
        </p:txBody>
      </p:sp>
    </p:spTree>
    <p:extLst>
      <p:ext uri="{BB962C8B-B14F-4D97-AF65-F5344CB8AC3E}">
        <p14:creationId xmlns:p14="http://schemas.microsoft.com/office/powerpoint/2010/main" val="236895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3.CART</a:t>
            </a:r>
          </a:p>
        </p:txBody>
      </p:sp>
      <p:sp>
        <p:nvSpPr>
          <p:cNvPr id="3" name="Content Placeholder 2"/>
          <p:cNvSpPr>
            <a:spLocks noGrp="1"/>
          </p:cNvSpPr>
          <p:nvPr>
            <p:ph idx="1"/>
          </p:nvPr>
        </p:nvSpPr>
        <p:spPr/>
        <p:txBody>
          <a:bodyPr/>
          <a:lstStyle/>
          <a:p>
            <a:r>
              <a:rPr lang="en-IN" dirty="0"/>
              <a:t>The decision tree method is a powerful and popular predictive machine learning technique that is used for both classification and regression. So, it is also known as Classification and Regression Trees (CART).</a:t>
            </a:r>
          </a:p>
          <a:p>
            <a:r>
              <a:rPr lang="en-IN" dirty="0"/>
              <a:t>The algorithm of decision tree models works by repeatedly partitioning the data into multiple sub-spaces, so that the outcomes in each final sub-space is as homogeneous as possible. This approach is technically called recursive partitioning.</a:t>
            </a:r>
          </a:p>
        </p:txBody>
      </p:sp>
    </p:spTree>
    <p:extLst>
      <p:ext uri="{BB962C8B-B14F-4D97-AF65-F5344CB8AC3E}">
        <p14:creationId xmlns:p14="http://schemas.microsoft.com/office/powerpoint/2010/main" val="342552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CART</a:t>
            </a:r>
          </a:p>
        </p:txBody>
      </p:sp>
      <p:pic>
        <p:nvPicPr>
          <p:cNvPr id="3074" name="Picture 2" descr="C:\Users\vyom\Desktop\SIT\CS513\Project\Untitled_Message\CAR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8350" y="2592086"/>
            <a:ext cx="4836337" cy="940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27514" y="1981591"/>
            <a:ext cx="3853543" cy="461665"/>
          </a:xfrm>
          <a:prstGeom prst="rect">
            <a:avLst/>
          </a:prstGeom>
          <a:noFill/>
        </p:spPr>
        <p:txBody>
          <a:bodyPr wrap="square" rtlCol="0">
            <a:spAutoFit/>
          </a:bodyPr>
          <a:lstStyle/>
          <a:p>
            <a:r>
              <a:rPr lang="en-IN" sz="2400" dirty="0"/>
              <a:t>CART ACCURACY: ~80%</a:t>
            </a:r>
          </a:p>
        </p:txBody>
      </p:sp>
      <p:pic>
        <p:nvPicPr>
          <p:cNvPr id="5" name="Picture 4" descr="A picture containing clock&#10;&#10;Description automatically generated">
            <a:extLst>
              <a:ext uri="{FF2B5EF4-FFF2-40B4-BE49-F238E27FC236}">
                <a16:creationId xmlns:a16="http://schemas.microsoft.com/office/drawing/2014/main" id="{E616034B-549F-4943-99D0-25029F215DFC}"/>
              </a:ext>
            </a:extLst>
          </p:cNvPr>
          <p:cNvPicPr>
            <a:picLocks noChangeAspect="1"/>
          </p:cNvPicPr>
          <p:nvPr/>
        </p:nvPicPr>
        <p:blipFill>
          <a:blip r:embed="rId3"/>
          <a:stretch>
            <a:fillRect/>
          </a:stretch>
        </p:blipFill>
        <p:spPr>
          <a:xfrm>
            <a:off x="7556740" y="547042"/>
            <a:ext cx="4364966" cy="5908906"/>
          </a:xfrm>
          <a:prstGeom prst="rect">
            <a:avLst/>
          </a:prstGeom>
        </p:spPr>
      </p:pic>
    </p:spTree>
    <p:extLst>
      <p:ext uri="{BB962C8B-B14F-4D97-AF65-F5344CB8AC3E}">
        <p14:creationId xmlns:p14="http://schemas.microsoft.com/office/powerpoint/2010/main" val="3173996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4. k-means</a:t>
            </a:r>
          </a:p>
        </p:txBody>
      </p:sp>
      <p:sp>
        <p:nvSpPr>
          <p:cNvPr id="3" name="Content Placeholder 2"/>
          <p:cNvSpPr>
            <a:spLocks noGrp="1"/>
          </p:cNvSpPr>
          <p:nvPr>
            <p:ph idx="1"/>
          </p:nvPr>
        </p:nvSpPr>
        <p:spPr/>
        <p:txBody>
          <a:bodyPr>
            <a:normAutofit/>
          </a:bodyPr>
          <a:lstStyle/>
          <a:p>
            <a:r>
              <a:rPr lang="en-IN" dirty="0"/>
              <a:t>k-means clustering is one of the simplest algorithms which uses unsupervised learning method to solve known clustering issues. k-means clustering require following two inputs.</a:t>
            </a:r>
          </a:p>
          <a:p>
            <a:pPr marL="0" indent="0">
              <a:buNone/>
            </a:pPr>
            <a:r>
              <a:rPr lang="en-IN" dirty="0"/>
              <a:t>k = number of clusters</a:t>
            </a:r>
          </a:p>
          <a:p>
            <a:pPr marL="0" indent="0">
              <a:buNone/>
            </a:pPr>
            <a:r>
              <a:rPr lang="en-IN" dirty="0"/>
              <a:t>Training set(m) = {x1, x2, x3,……….., </a:t>
            </a:r>
            <a:r>
              <a:rPr lang="en-IN" dirty="0" err="1"/>
              <a:t>xm</a:t>
            </a:r>
            <a:r>
              <a:rPr lang="en-IN" dirty="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2440" y="4057383"/>
            <a:ext cx="3557588" cy="265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326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C826-FDAF-B645-A057-30D0F4373A8D}"/>
              </a:ext>
            </a:extLst>
          </p:cNvPr>
          <p:cNvSpPr>
            <a:spLocks noGrp="1"/>
          </p:cNvSpPr>
          <p:nvPr>
            <p:ph type="title"/>
          </p:nvPr>
        </p:nvSpPr>
        <p:spPr/>
        <p:txBody>
          <a:bodyPr/>
          <a:lstStyle/>
          <a:p>
            <a:pPr algn="l"/>
            <a:r>
              <a:rPr lang="en-US" dirty="0" err="1"/>
              <a:t>Kmeans</a:t>
            </a:r>
            <a:endParaRPr lang="en-US" dirty="0"/>
          </a:p>
        </p:txBody>
      </p:sp>
      <p:pic>
        <p:nvPicPr>
          <p:cNvPr id="4" name="Content Placeholder 3" descr="A close up of a logo&#10;&#10;Description automatically generated">
            <a:extLst>
              <a:ext uri="{FF2B5EF4-FFF2-40B4-BE49-F238E27FC236}">
                <a16:creationId xmlns:a16="http://schemas.microsoft.com/office/drawing/2014/main" id="{3EF35E8C-B4DF-DF4B-8F73-F119628BE602}"/>
              </a:ext>
            </a:extLst>
          </p:cNvPr>
          <p:cNvPicPr>
            <a:picLocks noGrp="1" noChangeAspect="1"/>
          </p:cNvPicPr>
          <p:nvPr>
            <p:ph idx="1"/>
          </p:nvPr>
        </p:nvPicPr>
        <p:blipFill>
          <a:blip r:embed="rId2"/>
          <a:stretch>
            <a:fillRect/>
          </a:stretch>
        </p:blipFill>
        <p:spPr>
          <a:xfrm>
            <a:off x="6096000" y="517585"/>
            <a:ext cx="5407024" cy="6107502"/>
          </a:xfrm>
          <a:prstGeom prst="rect">
            <a:avLst/>
          </a:prstGeom>
        </p:spPr>
      </p:pic>
      <p:pic>
        <p:nvPicPr>
          <p:cNvPr id="6" name="Picture 5" descr="A picture containing knife&#10;&#10;Description automatically generated">
            <a:extLst>
              <a:ext uri="{FF2B5EF4-FFF2-40B4-BE49-F238E27FC236}">
                <a16:creationId xmlns:a16="http://schemas.microsoft.com/office/drawing/2014/main" id="{59A1A513-4505-0242-AB84-BEAA615FAFCF}"/>
              </a:ext>
            </a:extLst>
          </p:cNvPr>
          <p:cNvPicPr>
            <a:picLocks noChangeAspect="1"/>
          </p:cNvPicPr>
          <p:nvPr/>
        </p:nvPicPr>
        <p:blipFill>
          <a:blip r:embed="rId3"/>
          <a:stretch>
            <a:fillRect/>
          </a:stretch>
        </p:blipFill>
        <p:spPr>
          <a:xfrm>
            <a:off x="1241965" y="2889250"/>
            <a:ext cx="4394200" cy="1079500"/>
          </a:xfrm>
          <a:prstGeom prst="rect">
            <a:avLst/>
          </a:prstGeom>
        </p:spPr>
      </p:pic>
    </p:spTree>
    <p:extLst>
      <p:ext uri="{BB962C8B-B14F-4D97-AF65-F5344CB8AC3E}">
        <p14:creationId xmlns:p14="http://schemas.microsoft.com/office/powerpoint/2010/main" val="4220677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k-means</a:t>
            </a:r>
          </a:p>
        </p:txBody>
      </p:sp>
      <p:pic>
        <p:nvPicPr>
          <p:cNvPr id="8194" name="Picture 2" descr="C:\Users\vyom\Desktop\SIT\CS513\Project\Screen Shot 2019-12-04 at 5.10.22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935" y="3290696"/>
            <a:ext cx="7654490" cy="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0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Team</a:t>
            </a:r>
          </a:p>
        </p:txBody>
      </p:sp>
      <p:sp>
        <p:nvSpPr>
          <p:cNvPr id="3" name="Content Placeholder 2"/>
          <p:cNvSpPr>
            <a:spLocks noGrp="1"/>
          </p:cNvSpPr>
          <p:nvPr>
            <p:ph idx="1"/>
          </p:nvPr>
        </p:nvSpPr>
        <p:spPr>
          <a:xfrm>
            <a:off x="1484310" y="5213023"/>
            <a:ext cx="10018713" cy="578177"/>
          </a:xfrm>
        </p:spPr>
        <p:txBody>
          <a:bodyPr/>
          <a:lstStyle/>
          <a:p>
            <a:pPr marL="0" indent="0">
              <a:buNone/>
            </a:pPr>
            <a:r>
              <a:rPr lang="en-IN" dirty="0"/>
              <a:t> </a:t>
            </a:r>
            <a:r>
              <a:rPr lang="en-IN" dirty="0" err="1"/>
              <a:t>Saish</a:t>
            </a:r>
            <a:r>
              <a:rPr lang="en-IN" dirty="0"/>
              <a:t> </a:t>
            </a:r>
            <a:r>
              <a:rPr lang="en-IN" dirty="0" err="1"/>
              <a:t>Sankhe</a:t>
            </a:r>
            <a:r>
              <a:rPr lang="en-IN" dirty="0"/>
              <a:t>           Maithili </a:t>
            </a:r>
            <a:r>
              <a:rPr lang="en-IN" dirty="0" err="1"/>
              <a:t>Deshmukh</a:t>
            </a:r>
            <a:r>
              <a:rPr lang="en-IN" dirty="0"/>
              <a:t>        Hiloni Mehta               Vyom Shah       </a:t>
            </a:r>
          </a:p>
        </p:txBody>
      </p:sp>
      <p:pic>
        <p:nvPicPr>
          <p:cNvPr id="2050" name="Picture 2" descr="C:\Users\vyom\Desktop\SIT\CS513\Project\20191014_124420.jpg"/>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t="26005" r="35877" b="5164"/>
          <a:stretch/>
        </p:blipFill>
        <p:spPr bwMode="auto">
          <a:xfrm rot="5400000" flipV="1">
            <a:off x="1609765" y="2609850"/>
            <a:ext cx="1924443" cy="192444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vyom\Desktop\SIT\CS513\Project\20191014_125549.jpg"/>
          <p:cNvPicPr>
            <a:picLocks noChangeAspect="1" noChangeArrowheads="1"/>
          </p:cNvPicPr>
          <p:nvPr/>
        </p:nvPicPr>
        <p:blipFill rotWithShape="1">
          <a:blip r:embed="rId3">
            <a:extLst>
              <a:ext uri="{28A0092B-C50C-407E-A947-70E740481C1C}">
                <a14:useLocalDpi xmlns:a14="http://schemas.microsoft.com/office/drawing/2010/main" val="0"/>
              </a:ext>
            </a:extLst>
          </a:blip>
          <a:srcRect l="15592" t="12380" r="29100" b="17739"/>
          <a:stretch/>
        </p:blipFill>
        <p:spPr bwMode="auto">
          <a:xfrm rot="10800000" flipV="1">
            <a:off x="4128040" y="2609849"/>
            <a:ext cx="1924443" cy="19244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ltice_Hackathon\WhatsApp Image 2019-09-26 at 5.44.02 PM.jpeg"/>
          <p:cNvPicPr>
            <a:picLocks noChangeAspect="1" noChangeArrowheads="1"/>
          </p:cNvPicPr>
          <p:nvPr/>
        </p:nvPicPr>
        <p:blipFill rotWithShape="1">
          <a:blip r:embed="rId4">
            <a:extLst>
              <a:ext uri="{28A0092B-C50C-407E-A947-70E740481C1C}">
                <a14:useLocalDpi xmlns:a14="http://schemas.microsoft.com/office/drawing/2010/main" val="0"/>
              </a:ext>
            </a:extLst>
          </a:blip>
          <a:srcRect t="3375" b="21624"/>
          <a:stretch/>
        </p:blipFill>
        <p:spPr bwMode="auto">
          <a:xfrm>
            <a:off x="6600825" y="2609851"/>
            <a:ext cx="1908423" cy="195321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Altice_Hackathon\40560.jpg"/>
          <p:cNvPicPr>
            <a:picLocks noChangeAspect="1" noChangeArrowheads="1"/>
          </p:cNvPicPr>
          <p:nvPr/>
        </p:nvPicPr>
        <p:blipFill rotWithShape="1">
          <a:blip r:embed="rId5">
            <a:extLst>
              <a:ext uri="{28A0092B-C50C-407E-A947-70E740481C1C}">
                <a14:useLocalDpi xmlns:a14="http://schemas.microsoft.com/office/drawing/2010/main" val="0"/>
              </a:ext>
            </a:extLst>
          </a:blip>
          <a:srcRect t="9512"/>
          <a:stretch/>
        </p:blipFill>
        <p:spPr bwMode="auto">
          <a:xfrm>
            <a:off x="9020174" y="2609849"/>
            <a:ext cx="1990725" cy="1953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9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 Naïve Bayes</a:t>
            </a:r>
          </a:p>
        </p:txBody>
      </p:sp>
      <p:sp>
        <p:nvSpPr>
          <p:cNvPr id="3" name="Content Placeholder 2"/>
          <p:cNvSpPr>
            <a:spLocks noGrp="1"/>
          </p:cNvSpPr>
          <p:nvPr>
            <p:ph idx="1"/>
          </p:nvPr>
        </p:nvSpPr>
        <p:spPr/>
        <p:txBody>
          <a:bodyPr/>
          <a:lstStyle/>
          <a:p>
            <a:r>
              <a:rPr lang="en-IN" dirty="0"/>
              <a:t>Naive Bayes is a Supervised Machine Learning algorithm based on the Bayes Theorem that is used to solve classification problems by following a probabilistic approach. It is based on the idea that the predictor variables in a Machine Learning model are independent of each other. Meaning that the outcome of a model depends on a set of independent variables that have nothing to do with each other. </a:t>
            </a:r>
          </a:p>
        </p:txBody>
      </p:sp>
    </p:spTree>
    <p:extLst>
      <p:ext uri="{BB962C8B-B14F-4D97-AF65-F5344CB8AC3E}">
        <p14:creationId xmlns:p14="http://schemas.microsoft.com/office/powerpoint/2010/main" val="35122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Naïve Bayes</a:t>
            </a:r>
          </a:p>
        </p:txBody>
      </p:sp>
      <p:pic>
        <p:nvPicPr>
          <p:cNvPr id="5122" name="Picture 2" descr="C:\Users\vyom\Desktop\SIT\CS513\Project\Untitled_Message\Naiv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53685" y="5043513"/>
            <a:ext cx="5639090" cy="4953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knife, table&#10;&#10;Description automatically generated">
            <a:extLst>
              <a:ext uri="{FF2B5EF4-FFF2-40B4-BE49-F238E27FC236}">
                <a16:creationId xmlns:a16="http://schemas.microsoft.com/office/drawing/2014/main" id="{0BD113CC-7929-734A-9832-26100B630189}"/>
              </a:ext>
            </a:extLst>
          </p:cNvPr>
          <p:cNvPicPr>
            <a:picLocks noChangeAspect="1"/>
          </p:cNvPicPr>
          <p:nvPr/>
        </p:nvPicPr>
        <p:blipFill>
          <a:blip r:embed="rId3"/>
          <a:stretch>
            <a:fillRect/>
          </a:stretch>
        </p:blipFill>
        <p:spPr>
          <a:xfrm>
            <a:off x="4569962" y="2489174"/>
            <a:ext cx="4073705" cy="1391021"/>
          </a:xfrm>
          <a:prstGeom prst="rect">
            <a:avLst/>
          </a:prstGeom>
        </p:spPr>
      </p:pic>
      <p:sp>
        <p:nvSpPr>
          <p:cNvPr id="5" name="TextBox 4">
            <a:extLst>
              <a:ext uri="{FF2B5EF4-FFF2-40B4-BE49-F238E27FC236}">
                <a16:creationId xmlns:a16="http://schemas.microsoft.com/office/drawing/2014/main" id="{3CF3A6A7-CA23-784E-AC6D-D3AB236DA3C0}"/>
              </a:ext>
            </a:extLst>
          </p:cNvPr>
          <p:cNvSpPr txBox="1"/>
          <p:nvPr/>
        </p:nvSpPr>
        <p:spPr>
          <a:xfrm>
            <a:off x="6095999" y="3930969"/>
            <a:ext cx="1236453" cy="369332"/>
          </a:xfrm>
          <a:prstGeom prst="rect">
            <a:avLst/>
          </a:prstGeom>
          <a:noFill/>
        </p:spPr>
        <p:txBody>
          <a:bodyPr wrap="square" rtlCol="0">
            <a:spAutoFit/>
          </a:bodyPr>
          <a:lstStyle/>
          <a:p>
            <a:r>
              <a:rPr lang="en-US" dirty="0"/>
              <a:t>Table</a:t>
            </a:r>
          </a:p>
        </p:txBody>
      </p:sp>
      <p:sp>
        <p:nvSpPr>
          <p:cNvPr id="6" name="TextBox 5">
            <a:extLst>
              <a:ext uri="{FF2B5EF4-FFF2-40B4-BE49-F238E27FC236}">
                <a16:creationId xmlns:a16="http://schemas.microsoft.com/office/drawing/2014/main" id="{0ED3D495-DF72-184A-8CDC-C626F5ED4CAC}"/>
              </a:ext>
            </a:extLst>
          </p:cNvPr>
          <p:cNvSpPr txBox="1"/>
          <p:nvPr/>
        </p:nvSpPr>
        <p:spPr>
          <a:xfrm>
            <a:off x="6245525" y="5550188"/>
            <a:ext cx="1345720" cy="369332"/>
          </a:xfrm>
          <a:prstGeom prst="rect">
            <a:avLst/>
          </a:prstGeom>
          <a:noFill/>
        </p:spPr>
        <p:txBody>
          <a:bodyPr wrap="square" rtlCol="0">
            <a:spAutoFit/>
          </a:bodyPr>
          <a:lstStyle/>
          <a:p>
            <a:r>
              <a:rPr lang="en-US" dirty="0"/>
              <a:t>Accuracy</a:t>
            </a:r>
          </a:p>
        </p:txBody>
      </p:sp>
    </p:spTree>
    <p:extLst>
      <p:ext uri="{BB962C8B-B14F-4D97-AF65-F5344CB8AC3E}">
        <p14:creationId xmlns:p14="http://schemas.microsoft.com/office/powerpoint/2010/main" val="4222447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6. SVM</a:t>
            </a:r>
          </a:p>
        </p:txBody>
      </p:sp>
      <p:sp>
        <p:nvSpPr>
          <p:cNvPr id="3" name="Content Placeholder 2"/>
          <p:cNvSpPr>
            <a:spLocks noGrp="1"/>
          </p:cNvSpPr>
          <p:nvPr>
            <p:ph idx="1"/>
          </p:nvPr>
        </p:nvSpPr>
        <p:spPr/>
        <p:txBody>
          <a:bodyPr>
            <a:normAutofit/>
          </a:bodyPr>
          <a:lstStyle/>
          <a:p>
            <a:r>
              <a:rPr lang="en-IN" dirty="0"/>
              <a:t>SVM (Support Vector Machine) is a supervised machine learning algorithm which is mainly used to classify data into different classes</a:t>
            </a:r>
          </a:p>
          <a:p>
            <a:r>
              <a:rPr lang="en-IN" dirty="0"/>
              <a:t>SVM can be used to generate multiple separating hyperplanes such that the data is divided into segments and each segment contains only one kind of data.</a:t>
            </a:r>
          </a:p>
          <a:p>
            <a:endParaRPr lang="en-IN" dirty="0"/>
          </a:p>
        </p:txBody>
      </p:sp>
    </p:spTree>
    <p:extLst>
      <p:ext uri="{BB962C8B-B14F-4D97-AF65-F5344CB8AC3E}">
        <p14:creationId xmlns:p14="http://schemas.microsoft.com/office/powerpoint/2010/main" val="1970221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SVM</a:t>
            </a:r>
          </a:p>
        </p:txBody>
      </p:sp>
      <p:pic>
        <p:nvPicPr>
          <p:cNvPr id="7170" name="Picture 2" descr="C:\Users\vyom\Desktop\SIT\CS513\Project\Untitled_Message\svm_accurac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4360" y="4419602"/>
            <a:ext cx="5838763" cy="4699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knife, table&#10;&#10;Description automatically generated">
            <a:extLst>
              <a:ext uri="{FF2B5EF4-FFF2-40B4-BE49-F238E27FC236}">
                <a16:creationId xmlns:a16="http://schemas.microsoft.com/office/drawing/2014/main" id="{13E7B42F-7A27-F44C-9D05-317713C3E70F}"/>
              </a:ext>
            </a:extLst>
          </p:cNvPr>
          <p:cNvPicPr>
            <a:picLocks noChangeAspect="1"/>
          </p:cNvPicPr>
          <p:nvPr/>
        </p:nvPicPr>
        <p:blipFill>
          <a:blip r:embed="rId3"/>
          <a:stretch>
            <a:fillRect/>
          </a:stretch>
        </p:blipFill>
        <p:spPr>
          <a:xfrm>
            <a:off x="4972050" y="2298721"/>
            <a:ext cx="3127516" cy="1219201"/>
          </a:xfrm>
          <a:prstGeom prst="rect">
            <a:avLst/>
          </a:prstGeom>
        </p:spPr>
      </p:pic>
      <p:sp>
        <p:nvSpPr>
          <p:cNvPr id="5" name="TextBox 4">
            <a:extLst>
              <a:ext uri="{FF2B5EF4-FFF2-40B4-BE49-F238E27FC236}">
                <a16:creationId xmlns:a16="http://schemas.microsoft.com/office/drawing/2014/main" id="{216E9EBE-80AB-004A-A999-1A968939846C}"/>
              </a:ext>
            </a:extLst>
          </p:cNvPr>
          <p:cNvSpPr txBox="1"/>
          <p:nvPr/>
        </p:nvSpPr>
        <p:spPr>
          <a:xfrm>
            <a:off x="6096000" y="3517922"/>
            <a:ext cx="1219200" cy="369332"/>
          </a:xfrm>
          <a:prstGeom prst="rect">
            <a:avLst/>
          </a:prstGeom>
          <a:noFill/>
        </p:spPr>
        <p:txBody>
          <a:bodyPr wrap="square" rtlCol="0">
            <a:spAutoFit/>
          </a:bodyPr>
          <a:lstStyle/>
          <a:p>
            <a:r>
              <a:rPr lang="en-US" dirty="0"/>
              <a:t>SVM table</a:t>
            </a:r>
          </a:p>
        </p:txBody>
      </p:sp>
      <p:sp>
        <p:nvSpPr>
          <p:cNvPr id="6" name="TextBox 5">
            <a:extLst>
              <a:ext uri="{FF2B5EF4-FFF2-40B4-BE49-F238E27FC236}">
                <a16:creationId xmlns:a16="http://schemas.microsoft.com/office/drawing/2014/main" id="{E285DBB5-D317-EB43-8BC0-136FB11DAD3D}"/>
              </a:ext>
            </a:extLst>
          </p:cNvPr>
          <p:cNvSpPr txBox="1"/>
          <p:nvPr/>
        </p:nvSpPr>
        <p:spPr>
          <a:xfrm>
            <a:off x="6262777" y="4889526"/>
            <a:ext cx="1328468" cy="369332"/>
          </a:xfrm>
          <a:prstGeom prst="rect">
            <a:avLst/>
          </a:prstGeom>
          <a:noFill/>
        </p:spPr>
        <p:txBody>
          <a:bodyPr wrap="square" rtlCol="0">
            <a:spAutoFit/>
          </a:bodyPr>
          <a:lstStyle/>
          <a:p>
            <a:r>
              <a:rPr lang="en-US" dirty="0"/>
              <a:t>Accuracy</a:t>
            </a:r>
          </a:p>
        </p:txBody>
      </p:sp>
    </p:spTree>
    <p:extLst>
      <p:ext uri="{BB962C8B-B14F-4D97-AF65-F5344CB8AC3E}">
        <p14:creationId xmlns:p14="http://schemas.microsoft.com/office/powerpoint/2010/main" val="3260206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Comparison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0250394"/>
              </p:ext>
            </p:extLst>
          </p:nvPr>
        </p:nvGraphicFramePr>
        <p:xfrm>
          <a:off x="1484313" y="2667000"/>
          <a:ext cx="10018712" cy="3124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3549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Future Scope</a:t>
            </a:r>
          </a:p>
        </p:txBody>
      </p:sp>
      <p:sp>
        <p:nvSpPr>
          <p:cNvPr id="3" name="Content Placeholder 2"/>
          <p:cNvSpPr>
            <a:spLocks noGrp="1"/>
          </p:cNvSpPr>
          <p:nvPr>
            <p:ph idx="1"/>
          </p:nvPr>
        </p:nvSpPr>
        <p:spPr/>
        <p:txBody>
          <a:bodyPr/>
          <a:lstStyle/>
          <a:p>
            <a:pPr marL="0" indent="0">
              <a:buNone/>
            </a:pPr>
            <a:r>
              <a:rPr lang="en-IN" dirty="0"/>
              <a:t>We can consider other characteristics such as:</a:t>
            </a:r>
          </a:p>
          <a:p>
            <a:r>
              <a:rPr lang="en-IN" dirty="0"/>
              <a:t>Lemmatization</a:t>
            </a:r>
          </a:p>
          <a:p>
            <a:r>
              <a:rPr lang="en-IN" dirty="0"/>
              <a:t>Stemming</a:t>
            </a:r>
          </a:p>
          <a:p>
            <a:r>
              <a:rPr lang="en-IN" dirty="0"/>
              <a:t>Timestamp of reviews</a:t>
            </a:r>
          </a:p>
          <a:p>
            <a:r>
              <a:rPr lang="en-IN" dirty="0"/>
              <a:t>Corresponding user data</a:t>
            </a:r>
          </a:p>
          <a:p>
            <a:endParaRPr lang="en-IN" dirty="0"/>
          </a:p>
        </p:txBody>
      </p:sp>
    </p:spTree>
    <p:extLst>
      <p:ext uri="{BB962C8B-B14F-4D97-AF65-F5344CB8AC3E}">
        <p14:creationId xmlns:p14="http://schemas.microsoft.com/office/powerpoint/2010/main" val="1548489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a:xfrm>
            <a:off x="1484310" y="2301239"/>
            <a:ext cx="10018713" cy="3124201"/>
          </a:xfrm>
        </p:spPr>
        <p:txBody>
          <a:bodyPr/>
          <a:lstStyle/>
          <a:p>
            <a:r>
              <a:rPr lang="en-IN" dirty="0"/>
              <a:t>K- Means algorithm gives the best accuracy that is 94.30%</a:t>
            </a:r>
          </a:p>
        </p:txBody>
      </p:sp>
    </p:spTree>
    <p:extLst>
      <p:ext uri="{BB962C8B-B14F-4D97-AF65-F5344CB8AC3E}">
        <p14:creationId xmlns:p14="http://schemas.microsoft.com/office/powerpoint/2010/main" val="624048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27716" y="2047875"/>
            <a:ext cx="7411825" cy="1752599"/>
          </a:xfrm>
        </p:spPr>
        <p:txBody>
          <a:bodyPr>
            <a:normAutofit/>
          </a:bodyPr>
          <a:lstStyle/>
          <a:p>
            <a:r>
              <a:rPr lang="en-US" sz="4800" dirty="0"/>
              <a:t>THANK YOU</a:t>
            </a:r>
          </a:p>
        </p:txBody>
      </p:sp>
    </p:spTree>
    <p:extLst>
      <p:ext uri="{BB962C8B-B14F-4D97-AF65-F5344CB8AC3E}">
        <p14:creationId xmlns:p14="http://schemas.microsoft.com/office/powerpoint/2010/main" val="99068455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p:txBody>
          <a:bodyPr>
            <a:normAutofit lnSpcReduction="10000"/>
          </a:bodyPr>
          <a:lstStyle/>
          <a:p>
            <a:r>
              <a:rPr lang="en-IN" dirty="0"/>
              <a:t>There are so many reviews out there and it is often hard to understand which reviews are genuine or fake. </a:t>
            </a:r>
          </a:p>
          <a:p>
            <a:r>
              <a:rPr lang="en-IN" dirty="0"/>
              <a:t>It is very hard to figure which product is the best as there are tons of fake reviews</a:t>
            </a:r>
          </a:p>
          <a:p>
            <a:r>
              <a:rPr lang="en-IN" dirty="0"/>
              <a:t>Hence, we came up with the solution to detect the fake reviews, that can help customers to identify the best product.</a:t>
            </a:r>
          </a:p>
          <a:p>
            <a:r>
              <a:rPr lang="en-IN" dirty="0"/>
              <a:t>HAPPY SHOPPING!</a:t>
            </a:r>
          </a:p>
          <a:p>
            <a:endParaRPr lang="en-IN" dirty="0"/>
          </a:p>
        </p:txBody>
      </p:sp>
    </p:spTree>
    <p:extLst>
      <p:ext uri="{BB962C8B-B14F-4D97-AF65-F5344CB8AC3E}">
        <p14:creationId xmlns:p14="http://schemas.microsoft.com/office/powerpoint/2010/main" val="3012877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Description about the dataset</a:t>
            </a:r>
          </a:p>
        </p:txBody>
      </p:sp>
      <p:sp>
        <p:nvSpPr>
          <p:cNvPr id="3" name="Content Placeholder 2"/>
          <p:cNvSpPr>
            <a:spLocks noGrp="1"/>
          </p:cNvSpPr>
          <p:nvPr>
            <p:ph idx="1"/>
          </p:nvPr>
        </p:nvSpPr>
        <p:spPr/>
        <p:txBody>
          <a:bodyPr/>
          <a:lstStyle/>
          <a:p>
            <a:r>
              <a:rPr lang="en-US" dirty="0"/>
              <a:t>A text file with 21000 rows and 9 columns</a:t>
            </a:r>
          </a:p>
          <a:p>
            <a:r>
              <a:rPr lang="en-US" dirty="0"/>
              <a:t>Amazon Reviews : https://www.kaggle.com/lievgarcia/amazon-reviews#amazon_reviews.txt</a:t>
            </a:r>
          </a:p>
          <a:p>
            <a:endParaRPr lang="en-IN" dirty="0"/>
          </a:p>
        </p:txBody>
      </p:sp>
    </p:spTree>
    <p:extLst>
      <p:ext uri="{BB962C8B-B14F-4D97-AF65-F5344CB8AC3E}">
        <p14:creationId xmlns:p14="http://schemas.microsoft.com/office/powerpoint/2010/main" val="125871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Exploratory data analysis</a:t>
            </a:r>
          </a:p>
        </p:txBody>
      </p:sp>
      <p:sp>
        <p:nvSpPr>
          <p:cNvPr id="3" name="Content Placeholder 2"/>
          <p:cNvSpPr>
            <a:spLocks noGrp="1"/>
          </p:cNvSpPr>
          <p:nvPr>
            <p:ph idx="1"/>
          </p:nvPr>
        </p:nvSpPr>
        <p:spPr/>
        <p:txBody>
          <a:bodyPr>
            <a:normAutofit fontScale="85000" lnSpcReduction="20000"/>
          </a:bodyPr>
          <a:lstStyle/>
          <a:p>
            <a:r>
              <a:rPr lang="en-US" dirty="0"/>
              <a:t>Total number or rows:</a:t>
            </a:r>
          </a:p>
          <a:p>
            <a:pPr marL="0" indent="0">
              <a:buNone/>
            </a:pPr>
            <a:endParaRPr lang="en-US" dirty="0"/>
          </a:p>
          <a:p>
            <a:r>
              <a:rPr lang="en-US" dirty="0"/>
              <a:t>Fake and Genuine review distribution:</a:t>
            </a:r>
          </a:p>
          <a:p>
            <a:endParaRPr lang="en-US" dirty="0"/>
          </a:p>
          <a:p>
            <a:endParaRPr lang="en-US" dirty="0"/>
          </a:p>
          <a:p>
            <a:r>
              <a:rPr lang="en-US" dirty="0"/>
              <a:t>Total columns, before data processing:</a:t>
            </a:r>
          </a:p>
          <a:p>
            <a:endParaRPr lang="en-US" dirty="0"/>
          </a:p>
          <a:p>
            <a:pPr>
              <a:lnSpc>
                <a:spcPct val="100000"/>
              </a:lnSpc>
            </a:pPr>
            <a:r>
              <a:rPr lang="en-US" dirty="0"/>
              <a:t>Total columns, after data processing:</a:t>
            </a:r>
          </a:p>
          <a:p>
            <a:endParaRPr lang="en-IN" dirty="0"/>
          </a:p>
        </p:txBody>
      </p:sp>
      <p:pic>
        <p:nvPicPr>
          <p:cNvPr id="5" name="Picture 4">
            <a:extLst>
              <a:ext uri="{FF2B5EF4-FFF2-40B4-BE49-F238E27FC236}">
                <a16:creationId xmlns:a16="http://schemas.microsoft.com/office/drawing/2014/main" id="{5B2281AC-0A97-CF47-AB0B-187AE6C0051B}"/>
              </a:ext>
            </a:extLst>
          </p:cNvPr>
          <p:cNvPicPr>
            <a:picLocks noChangeAspect="1"/>
          </p:cNvPicPr>
          <p:nvPr/>
        </p:nvPicPr>
        <p:blipFill rotWithShape="1">
          <a:blip r:embed="rId2"/>
          <a:srcRect b="38686"/>
          <a:stretch/>
        </p:blipFill>
        <p:spPr>
          <a:xfrm>
            <a:off x="1836420" y="2843472"/>
            <a:ext cx="8849360" cy="428744"/>
          </a:xfrm>
          <a:prstGeom prst="rect">
            <a:avLst/>
          </a:prstGeom>
        </p:spPr>
      </p:pic>
      <p:pic>
        <p:nvPicPr>
          <p:cNvPr id="6" name="Picture 5">
            <a:extLst>
              <a:ext uri="{FF2B5EF4-FFF2-40B4-BE49-F238E27FC236}">
                <a16:creationId xmlns:a16="http://schemas.microsoft.com/office/drawing/2014/main" id="{D25DE0F7-CD23-EE46-9065-BBC8A438B1D3}"/>
              </a:ext>
            </a:extLst>
          </p:cNvPr>
          <p:cNvPicPr>
            <a:picLocks noChangeAspect="1"/>
          </p:cNvPicPr>
          <p:nvPr/>
        </p:nvPicPr>
        <p:blipFill rotWithShape="1">
          <a:blip r:embed="rId3"/>
          <a:srcRect b="19444"/>
          <a:stretch/>
        </p:blipFill>
        <p:spPr>
          <a:xfrm>
            <a:off x="1836420" y="3580478"/>
            <a:ext cx="9260840" cy="736600"/>
          </a:xfrm>
          <a:prstGeom prst="rect">
            <a:avLst/>
          </a:prstGeom>
        </p:spPr>
      </p:pic>
      <p:pic>
        <p:nvPicPr>
          <p:cNvPr id="7" name="Picture 6">
            <a:extLst>
              <a:ext uri="{FF2B5EF4-FFF2-40B4-BE49-F238E27FC236}">
                <a16:creationId xmlns:a16="http://schemas.microsoft.com/office/drawing/2014/main" id="{85A35A7C-F598-EB4C-852D-20312CE30AF4}"/>
              </a:ext>
            </a:extLst>
          </p:cNvPr>
          <p:cNvPicPr>
            <a:picLocks noChangeAspect="1"/>
          </p:cNvPicPr>
          <p:nvPr/>
        </p:nvPicPr>
        <p:blipFill rotWithShape="1">
          <a:blip r:embed="rId4"/>
          <a:srcRect b="30555"/>
          <a:stretch/>
        </p:blipFill>
        <p:spPr>
          <a:xfrm>
            <a:off x="1836420" y="4738613"/>
            <a:ext cx="9260840" cy="507496"/>
          </a:xfrm>
          <a:prstGeom prst="rect">
            <a:avLst/>
          </a:prstGeom>
        </p:spPr>
      </p:pic>
      <p:pic>
        <p:nvPicPr>
          <p:cNvPr id="8" name="Picture 7">
            <a:extLst>
              <a:ext uri="{FF2B5EF4-FFF2-40B4-BE49-F238E27FC236}">
                <a16:creationId xmlns:a16="http://schemas.microsoft.com/office/drawing/2014/main" id="{53E079B6-C96D-E148-A27E-019329594155}"/>
              </a:ext>
            </a:extLst>
          </p:cNvPr>
          <p:cNvPicPr>
            <a:picLocks noChangeAspect="1"/>
          </p:cNvPicPr>
          <p:nvPr/>
        </p:nvPicPr>
        <p:blipFill>
          <a:blip r:embed="rId5"/>
          <a:stretch>
            <a:fillRect/>
          </a:stretch>
        </p:blipFill>
        <p:spPr>
          <a:xfrm>
            <a:off x="1836420" y="5486336"/>
            <a:ext cx="9260840" cy="493012"/>
          </a:xfrm>
          <a:prstGeom prst="rect">
            <a:avLst/>
          </a:prstGeom>
        </p:spPr>
      </p:pic>
    </p:spTree>
    <p:extLst>
      <p:ext uri="{BB962C8B-B14F-4D97-AF65-F5344CB8AC3E}">
        <p14:creationId xmlns:p14="http://schemas.microsoft.com/office/powerpoint/2010/main" val="1753885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Exploratory data analysis</a:t>
            </a:r>
          </a:p>
        </p:txBody>
      </p:sp>
      <p:sp>
        <p:nvSpPr>
          <p:cNvPr id="3" name="Content Placeholder 2"/>
          <p:cNvSpPr>
            <a:spLocks noGrp="1"/>
          </p:cNvSpPr>
          <p:nvPr>
            <p:ph idx="1"/>
          </p:nvPr>
        </p:nvSpPr>
        <p:spPr/>
        <p:txBody>
          <a:bodyPr/>
          <a:lstStyle/>
          <a:p>
            <a:r>
              <a:rPr lang="en-US" dirty="0"/>
              <a:t>Column names, before data processing:</a:t>
            </a:r>
          </a:p>
          <a:p>
            <a:endParaRPr lang="en-US" dirty="0"/>
          </a:p>
          <a:p>
            <a:endParaRPr lang="en-US" dirty="0"/>
          </a:p>
          <a:p>
            <a:r>
              <a:rPr lang="en-US" dirty="0"/>
              <a:t>Derived columns:</a:t>
            </a:r>
          </a:p>
          <a:p>
            <a:endParaRPr lang="en-IN" dirty="0"/>
          </a:p>
        </p:txBody>
      </p:sp>
      <p:pic>
        <p:nvPicPr>
          <p:cNvPr id="4" name="Picture 3">
            <a:extLst>
              <a:ext uri="{FF2B5EF4-FFF2-40B4-BE49-F238E27FC236}">
                <a16:creationId xmlns:a16="http://schemas.microsoft.com/office/drawing/2014/main" id="{2E33F296-8B42-564D-ACDF-61D360B4139B}"/>
              </a:ext>
            </a:extLst>
          </p:cNvPr>
          <p:cNvPicPr>
            <a:picLocks noChangeAspect="1"/>
          </p:cNvPicPr>
          <p:nvPr/>
        </p:nvPicPr>
        <p:blipFill>
          <a:blip r:embed="rId2"/>
          <a:stretch>
            <a:fillRect/>
          </a:stretch>
        </p:blipFill>
        <p:spPr>
          <a:xfrm>
            <a:off x="1790700" y="3469640"/>
            <a:ext cx="9359900" cy="914400"/>
          </a:xfrm>
          <a:prstGeom prst="rect">
            <a:avLst/>
          </a:prstGeom>
        </p:spPr>
      </p:pic>
      <p:pic>
        <p:nvPicPr>
          <p:cNvPr id="5" name="Picture 4">
            <a:extLst>
              <a:ext uri="{FF2B5EF4-FFF2-40B4-BE49-F238E27FC236}">
                <a16:creationId xmlns:a16="http://schemas.microsoft.com/office/drawing/2014/main" id="{B18C63A3-EAFF-0A4D-B59B-0E12EBC003BD}"/>
              </a:ext>
            </a:extLst>
          </p:cNvPr>
          <p:cNvPicPr>
            <a:picLocks noChangeAspect="1"/>
          </p:cNvPicPr>
          <p:nvPr/>
        </p:nvPicPr>
        <p:blipFill>
          <a:blip r:embed="rId3"/>
          <a:stretch>
            <a:fillRect/>
          </a:stretch>
        </p:blipFill>
        <p:spPr>
          <a:xfrm>
            <a:off x="1790700" y="4903363"/>
            <a:ext cx="9372600" cy="914400"/>
          </a:xfrm>
          <a:prstGeom prst="rect">
            <a:avLst/>
          </a:prstGeom>
        </p:spPr>
      </p:pic>
    </p:spTree>
    <p:extLst>
      <p:ext uri="{BB962C8B-B14F-4D97-AF65-F5344CB8AC3E}">
        <p14:creationId xmlns:p14="http://schemas.microsoft.com/office/powerpoint/2010/main" val="4154536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Verified Purchase                   Total words in review text</a:t>
            </a:r>
            <a:endParaRPr lang="en-IN" sz="3200" dirty="0"/>
          </a:p>
        </p:txBody>
      </p:sp>
      <p:graphicFrame>
        <p:nvGraphicFramePr>
          <p:cNvPr id="4" name="Content Placeholder 4">
            <a:extLst>
              <a:ext uri="{FF2B5EF4-FFF2-40B4-BE49-F238E27FC236}">
                <a16:creationId xmlns:a16="http://schemas.microsoft.com/office/drawing/2014/main" id="{BFF113F6-6BD1-5A4D-B8F2-96C75DA31A32}"/>
              </a:ext>
            </a:extLst>
          </p:cNvPr>
          <p:cNvGraphicFramePr>
            <a:graphicFrameLocks noGrp="1"/>
          </p:cNvGraphicFramePr>
          <p:nvPr>
            <p:ph idx="1"/>
            <p:extLst>
              <p:ext uri="{D42A27DB-BD31-4B8C-83A1-F6EECF244321}">
                <p14:modId xmlns:p14="http://schemas.microsoft.com/office/powerpoint/2010/main" val="3451886697"/>
              </p:ext>
            </p:extLst>
          </p:nvPr>
        </p:nvGraphicFramePr>
        <p:xfrm>
          <a:off x="1904999" y="2545079"/>
          <a:ext cx="3981451" cy="32365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ontent Placeholder 4">
            <a:extLst>
              <a:ext uri="{FF2B5EF4-FFF2-40B4-BE49-F238E27FC236}">
                <a16:creationId xmlns:a16="http://schemas.microsoft.com/office/drawing/2014/main" id="{BFF113F6-6BD1-5A4D-B8F2-96C75DA31A32}"/>
              </a:ext>
            </a:extLst>
          </p:cNvPr>
          <p:cNvGraphicFramePr>
            <a:graphicFrameLocks/>
          </p:cNvGraphicFramePr>
          <p:nvPr>
            <p:extLst>
              <p:ext uri="{D42A27DB-BD31-4B8C-83A1-F6EECF244321}">
                <p14:modId xmlns:p14="http://schemas.microsoft.com/office/powerpoint/2010/main" val="1487032243"/>
              </p:ext>
            </p:extLst>
          </p:nvPr>
        </p:nvGraphicFramePr>
        <p:xfrm>
          <a:off x="6372225" y="2162175"/>
          <a:ext cx="5162550" cy="39957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27069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sentences                  Total punctuations</a:t>
            </a:r>
            <a:endParaRPr lang="en-IN" dirty="0"/>
          </a:p>
        </p:txBody>
      </p:sp>
      <p:graphicFrame>
        <p:nvGraphicFramePr>
          <p:cNvPr id="4" name="Content Placeholder 4">
            <a:extLst>
              <a:ext uri="{FF2B5EF4-FFF2-40B4-BE49-F238E27FC236}">
                <a16:creationId xmlns:a16="http://schemas.microsoft.com/office/drawing/2014/main" id="{BFF113F6-6BD1-5A4D-B8F2-96C75DA31A32}"/>
              </a:ext>
            </a:extLst>
          </p:cNvPr>
          <p:cNvGraphicFramePr>
            <a:graphicFrameLocks/>
          </p:cNvGraphicFramePr>
          <p:nvPr>
            <p:extLst>
              <p:ext uri="{D42A27DB-BD31-4B8C-83A1-F6EECF244321}">
                <p14:modId xmlns:p14="http://schemas.microsoft.com/office/powerpoint/2010/main" val="2386584433"/>
              </p:ext>
            </p:extLst>
          </p:nvPr>
        </p:nvGraphicFramePr>
        <p:xfrm>
          <a:off x="1600200" y="2400299"/>
          <a:ext cx="4495799" cy="35480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ontent Placeholder 4">
            <a:extLst>
              <a:ext uri="{FF2B5EF4-FFF2-40B4-BE49-F238E27FC236}">
                <a16:creationId xmlns:a16="http://schemas.microsoft.com/office/drawing/2014/main" id="{BFF113F6-6BD1-5A4D-B8F2-96C75DA31A32}"/>
              </a:ext>
            </a:extLst>
          </p:cNvPr>
          <p:cNvGraphicFramePr>
            <a:graphicFrameLocks noGrp="1"/>
          </p:cNvGraphicFramePr>
          <p:nvPr>
            <p:ph idx="1"/>
            <p:extLst>
              <p:ext uri="{D42A27DB-BD31-4B8C-83A1-F6EECF244321}">
                <p14:modId xmlns:p14="http://schemas.microsoft.com/office/powerpoint/2010/main" val="3916663208"/>
              </p:ext>
            </p:extLst>
          </p:nvPr>
        </p:nvGraphicFramePr>
        <p:xfrm>
          <a:off x="6629400" y="2228849"/>
          <a:ext cx="4724399" cy="39481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60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736" y="295275"/>
            <a:ext cx="10018713" cy="1752599"/>
          </a:xfrm>
        </p:spPr>
        <p:txBody>
          <a:bodyPr/>
          <a:lstStyle/>
          <a:p>
            <a:r>
              <a:rPr lang="en-US" dirty="0"/>
              <a:t>Total stop words                    Total characters in</a:t>
            </a:r>
            <a:endParaRPr lang="en-IN" dirty="0"/>
          </a:p>
        </p:txBody>
      </p:sp>
      <p:graphicFrame>
        <p:nvGraphicFramePr>
          <p:cNvPr id="4" name="Content Placeholder 4">
            <a:extLst>
              <a:ext uri="{FF2B5EF4-FFF2-40B4-BE49-F238E27FC236}">
                <a16:creationId xmlns:a16="http://schemas.microsoft.com/office/drawing/2014/main" id="{BFF113F6-6BD1-5A4D-B8F2-96C75DA31A32}"/>
              </a:ext>
            </a:extLst>
          </p:cNvPr>
          <p:cNvGraphicFramePr>
            <a:graphicFrameLocks noGrp="1"/>
          </p:cNvGraphicFramePr>
          <p:nvPr>
            <p:ph idx="1"/>
            <p:extLst>
              <p:ext uri="{D42A27DB-BD31-4B8C-83A1-F6EECF244321}">
                <p14:modId xmlns:p14="http://schemas.microsoft.com/office/powerpoint/2010/main" val="1805349890"/>
              </p:ext>
            </p:extLst>
          </p:nvPr>
        </p:nvGraphicFramePr>
        <p:xfrm>
          <a:off x="1381124" y="2095500"/>
          <a:ext cx="5276851" cy="37814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ontent Placeholder 4">
            <a:extLst>
              <a:ext uri="{FF2B5EF4-FFF2-40B4-BE49-F238E27FC236}">
                <a16:creationId xmlns:a16="http://schemas.microsoft.com/office/drawing/2014/main" id="{BFF113F6-6BD1-5A4D-B8F2-96C75DA31A32}"/>
              </a:ext>
            </a:extLst>
          </p:cNvPr>
          <p:cNvGraphicFramePr>
            <a:graphicFrameLocks/>
          </p:cNvGraphicFramePr>
          <p:nvPr>
            <p:extLst>
              <p:ext uri="{D42A27DB-BD31-4B8C-83A1-F6EECF244321}">
                <p14:modId xmlns:p14="http://schemas.microsoft.com/office/powerpoint/2010/main" val="2322323202"/>
              </p:ext>
            </p:extLst>
          </p:nvPr>
        </p:nvGraphicFramePr>
        <p:xfrm>
          <a:off x="6448424" y="2238375"/>
          <a:ext cx="4905375" cy="39385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248525" y="1533525"/>
            <a:ext cx="3390900" cy="707886"/>
          </a:xfrm>
          <a:prstGeom prst="rect">
            <a:avLst/>
          </a:prstGeom>
          <a:noFill/>
        </p:spPr>
        <p:txBody>
          <a:bodyPr wrap="square" rtlCol="0">
            <a:spAutoFit/>
          </a:bodyPr>
          <a:lstStyle/>
          <a:p>
            <a:r>
              <a:rPr lang="en-IN" sz="4000" dirty="0"/>
              <a:t>review title</a:t>
            </a:r>
          </a:p>
        </p:txBody>
      </p:sp>
    </p:spTree>
    <p:extLst>
      <p:ext uri="{BB962C8B-B14F-4D97-AF65-F5344CB8AC3E}">
        <p14:creationId xmlns:p14="http://schemas.microsoft.com/office/powerpoint/2010/main" val="21577955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f22644756">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315AA3-EAE3-44ED-8368-BAC2FFFB4817}">
  <ds:schemaRefs>
    <ds:schemaRef ds:uri="http://schemas.microsoft.com/sharepoint/v3/contenttype/forms"/>
  </ds:schemaRefs>
</ds:datastoreItem>
</file>

<file path=customXml/itemProps2.xml><?xml version="1.0" encoding="utf-8"?>
<ds:datastoreItem xmlns:ds="http://schemas.openxmlformats.org/officeDocument/2006/customXml" ds:itemID="{D7023227-530E-4024-91EF-312A851A758C}">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627C19A7-3107-4CB2-BD0D-F7C79BE02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690</Words>
  <Application>Microsoft Macintosh PowerPoint</Application>
  <PresentationFormat>Widescreen</PresentationFormat>
  <Paragraphs>84</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Corbel</vt:lpstr>
      <vt:lpstr>tf22644756</vt:lpstr>
      <vt:lpstr>Classifying Amazon Reviews: Fake or Genuine?</vt:lpstr>
      <vt:lpstr>The Team</vt:lpstr>
      <vt:lpstr>Introduction</vt:lpstr>
      <vt:lpstr>Description about the dataset</vt:lpstr>
      <vt:lpstr>Exploratory data analysis</vt:lpstr>
      <vt:lpstr>Exploratory data analysis</vt:lpstr>
      <vt:lpstr>Verified Purchase                   Total words in review text</vt:lpstr>
      <vt:lpstr>Total sentences                  Total punctuations</vt:lpstr>
      <vt:lpstr>Total stop words                    Total characters in</vt:lpstr>
      <vt:lpstr>Models that we have used</vt:lpstr>
      <vt:lpstr>1. knn</vt:lpstr>
      <vt:lpstr>knn</vt:lpstr>
      <vt:lpstr>2. Random Forest</vt:lpstr>
      <vt:lpstr>Random Forest</vt:lpstr>
      <vt:lpstr>3.CART</vt:lpstr>
      <vt:lpstr>CART</vt:lpstr>
      <vt:lpstr>4. k-means</vt:lpstr>
      <vt:lpstr>Kmeans</vt:lpstr>
      <vt:lpstr>k-means</vt:lpstr>
      <vt:lpstr>5. Naïve Bayes</vt:lpstr>
      <vt:lpstr>Naïve Bayes</vt:lpstr>
      <vt:lpstr>6. SVM</vt:lpstr>
      <vt:lpstr>SVM</vt:lpstr>
      <vt:lpstr>Comparison</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2019-12-04T19:58:10Z</dcterms:created>
  <dcterms:modified xsi:type="dcterms:W3CDTF">2019-12-12T20:12:07Z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